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0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anchor="b"/>
          <a:lstStyle>
            <a:lvl1pPr>
              <a:defRPr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4833937" y="7072312"/>
            <a:ext cx="14716126" cy="1589485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5200"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3048000" y="0"/>
            <a:ext cx="18288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half" idx="13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4833937" y="4536281"/>
            <a:ext cx="14716126" cy="46434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quarter" idx="13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quarter" idx="1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</p:spPr>
        <p:txBody>
          <a:bodyPr/>
          <a:lstStyle>
            <a:lvl1pPr marL="465364" indent="-465364">
              <a:spcBef>
                <a:spcPts val="4500"/>
              </a:spcBef>
              <a:defRPr sz="3800"/>
            </a:lvl1pPr>
            <a:lvl2pPr marL="808264" indent="-465364">
              <a:spcBef>
                <a:spcPts val="4500"/>
              </a:spcBef>
              <a:defRPr sz="3800"/>
            </a:lvl2pPr>
            <a:lvl3pPr marL="1151164" indent="-465364">
              <a:spcBef>
                <a:spcPts val="4500"/>
              </a:spcBef>
              <a:defRPr sz="3800"/>
            </a:lvl3pPr>
            <a:lvl4pPr marL="1494064" indent="-465364">
              <a:spcBef>
                <a:spcPts val="4500"/>
              </a:spcBef>
              <a:defRPr sz="3800"/>
            </a:lvl4pPr>
            <a:lvl5pPr marL="1836964" indent="-465364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4387453" y="1785937"/>
            <a:ext cx="15609094" cy="1014412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ctrTitle"/>
          </p:nvPr>
        </p:nvSpPr>
        <p:spPr>
          <a:xfrm>
            <a:off x="4833937" y="4778128"/>
            <a:ext cx="14716126" cy="2245369"/>
          </a:xfrm>
          <a:prstGeom prst="rect">
            <a:avLst/>
          </a:prstGeom>
        </p:spPr>
        <p:txBody>
          <a:bodyPr/>
          <a:lstStyle>
            <a:lvl1pPr defTabSz="698301">
              <a:defRPr sz="7650"/>
            </a:lvl1pPr>
          </a:lstStyle>
          <a:p>
            <a:pPr/>
            <a:r>
              <a:t>数读互联网消费时代大学生金钱观</a:t>
            </a:r>
          </a:p>
        </p:txBody>
      </p:sp>
      <p:sp>
        <p:nvSpPr>
          <p:cNvPr id="120" name="Shape 120"/>
          <p:cNvSpPr/>
          <p:nvPr>
            <p:ph type="subTitle" sz="quarter" idx="1"/>
          </p:nvPr>
        </p:nvSpPr>
        <p:spPr>
          <a:xfrm>
            <a:off x="4833937" y="7148512"/>
            <a:ext cx="14716126" cy="1589485"/>
          </a:xfrm>
          <a:prstGeom prst="rect">
            <a:avLst/>
          </a:prstGeom>
        </p:spPr>
        <p:txBody>
          <a:bodyPr/>
          <a:lstStyle>
            <a:lvl1pPr defTabSz="269240">
              <a:tabLst>
                <a:tab pos="266700" algn="l"/>
                <a:tab pos="533400" algn="l"/>
                <a:tab pos="800100" algn="l"/>
                <a:tab pos="1066800" algn="l"/>
                <a:tab pos="1333500" algn="l"/>
                <a:tab pos="1600200" algn="l"/>
                <a:tab pos="1866900" algn="l"/>
                <a:tab pos="2133600" algn="l"/>
                <a:tab pos="2400300" algn="l"/>
                <a:tab pos="2667000" algn="l"/>
                <a:tab pos="2933700" algn="l"/>
              </a:tabLst>
              <a:defRPr sz="4100">
                <a:solidFill>
                  <a:srgbClr val="53585F"/>
                </a:solidFill>
                <a:uFill>
                  <a:solidFill>
                    <a:srgbClr val="000000"/>
                  </a:solidFill>
                </a:u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数读生活－数据可视化呈现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/>
        </p:nvSpPr>
        <p:spPr>
          <a:xfrm>
            <a:off x="3735856" y="1878236"/>
            <a:ext cx="2212976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京东消费数据</a:t>
            </a:r>
          </a:p>
        </p:txBody>
      </p:sp>
      <p:graphicFrame>
        <p:nvGraphicFramePr>
          <p:cNvPr id="186" name="Table 186"/>
          <p:cNvGraphicFramePr/>
          <p:nvPr/>
        </p:nvGraphicFramePr>
        <p:xfrm>
          <a:off x="3078072" y="3705650"/>
          <a:ext cx="8838937" cy="324809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04196"/>
                <a:gridCol w="2004196"/>
                <a:gridCol w="4830542"/>
              </a:tblGrid>
              <a:tr h="649619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user_id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用户ID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脱敏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4961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age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年龄段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-1表示未知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4961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sex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性别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0表示男，1表示女，2表示保密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4961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user_lv_cd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用户等级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有顺序的级别枚举，越高级别数字越大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49619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user_reg_tm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用户注册日期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粒度到天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87" name="Table 187"/>
          <p:cNvGraphicFramePr/>
          <p:nvPr/>
        </p:nvGraphicFramePr>
        <p:xfrm>
          <a:off x="3078072" y="8358191"/>
          <a:ext cx="11693395" cy="3434123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04196"/>
                <a:gridCol w="2004196"/>
                <a:gridCol w="7684999"/>
              </a:tblGrid>
              <a:tr h="57235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user_id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用户编号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脱敏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7235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sku_id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商品编号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脱敏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7235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time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行为时间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2016-02-01 到 2016-04-15   粒度到分钟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7235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行为类别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浏览（指浏览商品详情页），加入购物车，购买，关注，点击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7235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cate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品类ID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脱敏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7235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brand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品牌ID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脱敏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88" name="Shape 188"/>
          <p:cNvSpPr/>
          <p:nvPr/>
        </p:nvSpPr>
        <p:spPr>
          <a:xfrm>
            <a:off x="3023568" y="7107883"/>
            <a:ext cx="1642704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103617条</a:t>
            </a:r>
          </a:p>
        </p:txBody>
      </p:sp>
      <p:pic>
        <p:nvPicPr>
          <p:cNvPr id="189" name="Screen Shot 2017-04-12 at 11.18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59902" y="3625858"/>
            <a:ext cx="8926114" cy="6464285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90"/>
          <p:cNvSpPr/>
          <p:nvPr/>
        </p:nvSpPr>
        <p:spPr>
          <a:xfrm>
            <a:off x="14798954" y="1806861"/>
            <a:ext cx="2555876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来源：数据申请</a:t>
            </a:r>
          </a:p>
        </p:txBody>
      </p:sp>
      <p:sp>
        <p:nvSpPr>
          <p:cNvPr id="191" name="Shape 191"/>
          <p:cNvSpPr/>
          <p:nvPr/>
        </p:nvSpPr>
        <p:spPr>
          <a:xfrm>
            <a:off x="934189" y="4594326"/>
            <a:ext cx="1527176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用户数据</a:t>
            </a:r>
          </a:p>
        </p:txBody>
      </p:sp>
      <p:sp>
        <p:nvSpPr>
          <p:cNvPr id="192" name="Shape 192"/>
          <p:cNvSpPr/>
          <p:nvPr/>
        </p:nvSpPr>
        <p:spPr>
          <a:xfrm>
            <a:off x="910446" y="9703798"/>
            <a:ext cx="1527176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行为数据</a:t>
            </a:r>
          </a:p>
        </p:txBody>
      </p:sp>
      <p:sp>
        <p:nvSpPr>
          <p:cNvPr id="193" name="Shape 193"/>
          <p:cNvSpPr/>
          <p:nvPr/>
        </p:nvSpPr>
        <p:spPr>
          <a:xfrm>
            <a:off x="3071054" y="12125578"/>
            <a:ext cx="2414899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40,000,000+条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/>
        </p:nvSpPr>
        <p:spPr>
          <a:xfrm>
            <a:off x="3723156" y="1878236"/>
            <a:ext cx="2212976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天猫消费数据</a:t>
            </a:r>
          </a:p>
        </p:txBody>
      </p:sp>
      <p:sp>
        <p:nvSpPr>
          <p:cNvPr id="196" name="Shape 196"/>
          <p:cNvSpPr/>
          <p:nvPr/>
        </p:nvSpPr>
        <p:spPr>
          <a:xfrm>
            <a:off x="921489" y="4594326"/>
            <a:ext cx="1527176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用户数据</a:t>
            </a:r>
          </a:p>
        </p:txBody>
      </p:sp>
      <p:sp>
        <p:nvSpPr>
          <p:cNvPr id="197" name="Shape 197"/>
          <p:cNvSpPr/>
          <p:nvPr/>
        </p:nvSpPr>
        <p:spPr>
          <a:xfrm>
            <a:off x="897746" y="9703798"/>
            <a:ext cx="1527176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行为数据</a:t>
            </a:r>
          </a:p>
        </p:txBody>
      </p:sp>
      <p:graphicFrame>
        <p:nvGraphicFramePr>
          <p:cNvPr id="198" name="Table 198"/>
          <p:cNvGraphicFramePr/>
          <p:nvPr/>
        </p:nvGraphicFramePr>
        <p:xfrm>
          <a:off x="3065372" y="3718350"/>
          <a:ext cx="8838937" cy="196327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04196"/>
                <a:gridCol w="2004196"/>
                <a:gridCol w="4830542"/>
              </a:tblGrid>
              <a:tr h="65442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user_id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用户ID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脱敏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54424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age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年龄段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-1表示未知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54424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sex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性别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 0表示男，1表示女，2表示保密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99" name="Table 199"/>
          <p:cNvGraphicFramePr/>
          <p:nvPr/>
        </p:nvGraphicFramePr>
        <p:xfrm>
          <a:off x="3041629" y="8224018"/>
          <a:ext cx="11693395" cy="3585035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004196"/>
                <a:gridCol w="2004196"/>
                <a:gridCol w="7684999"/>
              </a:tblGrid>
              <a:tr h="597505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user_id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用户编号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脱敏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750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sku_id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商品编号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脱敏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750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time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行为时间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2016-05-11 到 2016-11-11   粒度到天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750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type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行为类别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浏览（指浏览商品详情页），加入购物车，购买，关注，点击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750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cate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品类ID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脱敏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97505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brand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品牌ID	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脱敏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200" name="Shape 200"/>
          <p:cNvSpPr/>
          <p:nvPr/>
        </p:nvSpPr>
        <p:spPr>
          <a:xfrm>
            <a:off x="3058354" y="5964097"/>
            <a:ext cx="1938221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360,000+条</a:t>
            </a:r>
          </a:p>
        </p:txBody>
      </p:sp>
      <p:sp>
        <p:nvSpPr>
          <p:cNvPr id="201" name="Shape 201"/>
          <p:cNvSpPr/>
          <p:nvPr/>
        </p:nvSpPr>
        <p:spPr>
          <a:xfrm>
            <a:off x="3058354" y="12125578"/>
            <a:ext cx="2605603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400,000,000+条</a:t>
            </a:r>
          </a:p>
        </p:txBody>
      </p:sp>
      <p:sp>
        <p:nvSpPr>
          <p:cNvPr id="202" name="Shape 202"/>
          <p:cNvSpPr/>
          <p:nvPr/>
        </p:nvSpPr>
        <p:spPr>
          <a:xfrm>
            <a:off x="14798954" y="1806861"/>
            <a:ext cx="2555876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来源：数据申请</a:t>
            </a:r>
          </a:p>
        </p:txBody>
      </p:sp>
      <p:pic>
        <p:nvPicPr>
          <p:cNvPr id="203" name="Screen Shot 2017-04-12 at 11.21.5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84271" y="3654129"/>
            <a:ext cx="8926114" cy="57275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4424235" y="1891961"/>
            <a:ext cx="2212976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快钱理财数据</a:t>
            </a:r>
          </a:p>
        </p:txBody>
      </p:sp>
      <p:graphicFrame>
        <p:nvGraphicFramePr>
          <p:cNvPr id="206" name="Table 206"/>
          <p:cNvGraphicFramePr/>
          <p:nvPr/>
        </p:nvGraphicFramePr>
        <p:xfrm>
          <a:off x="3132566" y="3636832"/>
          <a:ext cx="3241676" cy="672173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241675"/>
              </a:tblGrid>
              <a:tr h="6721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用户性别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217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年龄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217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位置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217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注册时间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217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定期累计金额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217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轻资产累计金额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217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购买活期频次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217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累计活期金额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217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累计定期金额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217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剩余金额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207" name="Shape 207"/>
          <p:cNvSpPr/>
          <p:nvPr/>
        </p:nvSpPr>
        <p:spPr>
          <a:xfrm>
            <a:off x="7397074" y="3816722"/>
            <a:ext cx="1451999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53265条</a:t>
            </a:r>
          </a:p>
        </p:txBody>
      </p:sp>
      <p:sp>
        <p:nvSpPr>
          <p:cNvPr id="208" name="Shape 208"/>
          <p:cNvSpPr/>
          <p:nvPr/>
        </p:nvSpPr>
        <p:spPr>
          <a:xfrm>
            <a:off x="15338970" y="1954436"/>
            <a:ext cx="3241676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天猫双十一促销数据</a:t>
            </a:r>
          </a:p>
        </p:txBody>
      </p:sp>
      <p:sp>
        <p:nvSpPr>
          <p:cNvPr id="209" name="Shape 209"/>
          <p:cNvSpPr/>
          <p:nvPr/>
        </p:nvSpPr>
        <p:spPr>
          <a:xfrm>
            <a:off x="18744652" y="3816722"/>
            <a:ext cx="1642704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453899条</a:t>
            </a:r>
          </a:p>
        </p:txBody>
      </p:sp>
      <p:graphicFrame>
        <p:nvGraphicFramePr>
          <p:cNvPr id="210" name="Table 210"/>
          <p:cNvGraphicFramePr/>
          <p:nvPr/>
        </p:nvGraphicFramePr>
        <p:xfrm>
          <a:off x="14614928" y="3636832"/>
          <a:ext cx="2476199" cy="6721736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2476198"/>
              </a:tblGrid>
              <a:tr h="672173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买家地址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217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快递费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217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优惠活动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217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原价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217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现价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217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活动时间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217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会场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217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服务保障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2173">
                <a:tc>
                  <a:txBody>
                    <a:bodyPr/>
                    <a:lstStyle/>
                    <a:p>
                      <a:pPr algn="l" defTabSz="914400">
                        <a:defRPr sz="1800"/>
                      </a:pPr>
                      <a:r>
                        <a: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rPr>
                        <a:t>标题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672173">
                <a:tc>
                  <a:txBody>
                    <a:bodyPr/>
                    <a:lstStyle/>
                    <a:p>
                      <a:pPr algn="l" defTabSz="914400">
                        <a:defRPr sz="2000">
                          <a:solidFill>
                            <a:srgbClr val="53585F"/>
                          </a:solidFill>
                          <a:latin typeface="Helvetica"/>
                          <a:ea typeface="Helvetica"/>
                          <a:cs typeface="Helvetica"/>
                          <a:sym typeface="Helvetica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211" name="Shape 211"/>
          <p:cNvSpPr/>
          <p:nvPr/>
        </p:nvSpPr>
        <p:spPr>
          <a:xfrm>
            <a:off x="7397074" y="6143530"/>
            <a:ext cx="3241676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来源：曹静老师提供</a:t>
            </a:r>
          </a:p>
        </p:txBody>
      </p:sp>
      <p:sp>
        <p:nvSpPr>
          <p:cNvPr id="212" name="Shape 212"/>
          <p:cNvSpPr/>
          <p:nvPr/>
        </p:nvSpPr>
        <p:spPr>
          <a:xfrm>
            <a:off x="18760721" y="6231872"/>
            <a:ext cx="3527482" cy="1108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来源：网页公开数据  </a:t>
            </a:r>
          </a:p>
          <a:p>
            <a:pPr algn="l"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           python爬取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2700392" y="4772118"/>
            <a:ext cx="11839576" cy="178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92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单一数据讲述单一变量</a:t>
            </a:r>
          </a:p>
        </p:txBody>
      </p:sp>
      <p:sp>
        <p:nvSpPr>
          <p:cNvPr id="215" name="Shape 215"/>
          <p:cNvSpPr/>
          <p:nvPr/>
        </p:nvSpPr>
        <p:spPr>
          <a:xfrm>
            <a:off x="2787227" y="6759076"/>
            <a:ext cx="7165976" cy="178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92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文字展示信息</a:t>
            </a:r>
          </a:p>
        </p:txBody>
      </p:sp>
      <p:sp>
        <p:nvSpPr>
          <p:cNvPr id="216" name="Shape 216"/>
          <p:cNvSpPr/>
          <p:nvPr/>
        </p:nvSpPr>
        <p:spPr>
          <a:xfrm>
            <a:off x="2799497" y="2862262"/>
            <a:ext cx="4388744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传统电商数据报告:</a:t>
            </a:r>
          </a:p>
        </p:txBody>
      </p:sp>
      <p:sp>
        <p:nvSpPr>
          <p:cNvPr id="217" name="Shape 217"/>
          <p:cNvSpPr/>
          <p:nvPr/>
        </p:nvSpPr>
        <p:spPr>
          <a:xfrm>
            <a:off x="2787227" y="8746035"/>
            <a:ext cx="7165976" cy="1781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92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单向信息传递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creen Shot 2017-04-10 at 4.05.5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68272" y="6374036"/>
            <a:ext cx="10525090" cy="6824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Screen Shot 2017-04-10 at 4.15.1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0638" y="1126428"/>
            <a:ext cx="9929794" cy="55828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Screen Shot 2017-04-10 at 4.05.36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70349" y="517101"/>
            <a:ext cx="9227179" cy="6031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Screen Shot 2017-04-10 at 4.23.45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90638" y="7235914"/>
            <a:ext cx="9929794" cy="5591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/>
        </p:nvSpPr>
        <p:spPr>
          <a:xfrm>
            <a:off x="2616809" y="6272212"/>
            <a:ext cx="1628776" cy="117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5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获取</a:t>
            </a:r>
          </a:p>
        </p:txBody>
      </p:sp>
      <p:sp>
        <p:nvSpPr>
          <p:cNvPr id="225" name="Shape 225"/>
          <p:cNvSpPr/>
          <p:nvPr/>
        </p:nvSpPr>
        <p:spPr>
          <a:xfrm>
            <a:off x="5537077" y="6272212"/>
            <a:ext cx="1628776" cy="117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5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分析</a:t>
            </a:r>
          </a:p>
        </p:txBody>
      </p:sp>
      <p:sp>
        <p:nvSpPr>
          <p:cNvPr id="226" name="Shape 226"/>
          <p:cNvSpPr/>
          <p:nvPr/>
        </p:nvSpPr>
        <p:spPr>
          <a:xfrm>
            <a:off x="8457344" y="6272212"/>
            <a:ext cx="1628776" cy="117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5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过滤</a:t>
            </a:r>
          </a:p>
        </p:txBody>
      </p:sp>
      <p:sp>
        <p:nvSpPr>
          <p:cNvPr id="227" name="Shape 227"/>
          <p:cNvSpPr/>
          <p:nvPr/>
        </p:nvSpPr>
        <p:spPr>
          <a:xfrm>
            <a:off x="11377612" y="6272212"/>
            <a:ext cx="1628776" cy="117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5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挖掘</a:t>
            </a:r>
          </a:p>
        </p:txBody>
      </p:sp>
      <p:sp>
        <p:nvSpPr>
          <p:cNvPr id="228" name="Shape 228"/>
          <p:cNvSpPr/>
          <p:nvPr/>
        </p:nvSpPr>
        <p:spPr>
          <a:xfrm>
            <a:off x="14297880" y="6272212"/>
            <a:ext cx="1628776" cy="117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5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呈现</a:t>
            </a:r>
          </a:p>
        </p:txBody>
      </p:sp>
      <p:sp>
        <p:nvSpPr>
          <p:cNvPr id="229" name="Shape 229"/>
          <p:cNvSpPr/>
          <p:nvPr/>
        </p:nvSpPr>
        <p:spPr>
          <a:xfrm>
            <a:off x="17218147" y="6272212"/>
            <a:ext cx="1628776" cy="117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5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优化</a:t>
            </a:r>
          </a:p>
        </p:txBody>
      </p:sp>
      <p:sp>
        <p:nvSpPr>
          <p:cNvPr id="230" name="Shape 230"/>
          <p:cNvSpPr/>
          <p:nvPr/>
        </p:nvSpPr>
        <p:spPr>
          <a:xfrm>
            <a:off x="20138415" y="6272212"/>
            <a:ext cx="1628776" cy="117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5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交互</a:t>
            </a:r>
          </a:p>
        </p:txBody>
      </p:sp>
      <p:sp>
        <p:nvSpPr>
          <p:cNvPr id="231" name="Shape 231"/>
          <p:cNvSpPr/>
          <p:nvPr/>
        </p:nvSpPr>
        <p:spPr>
          <a:xfrm>
            <a:off x="8799512" y="2475395"/>
            <a:ext cx="6784976" cy="117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5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数据可视化分析方法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10216390" y="4827862"/>
            <a:ext cx="1171576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分析</a:t>
            </a:r>
          </a:p>
        </p:txBody>
      </p:sp>
      <p:sp>
        <p:nvSpPr>
          <p:cNvPr id="234" name="Shape 234"/>
          <p:cNvSpPr/>
          <p:nvPr/>
        </p:nvSpPr>
        <p:spPr>
          <a:xfrm>
            <a:off x="3147383" y="4827862"/>
            <a:ext cx="3203576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原始数据获取</a:t>
            </a:r>
          </a:p>
        </p:txBody>
      </p:sp>
      <p:sp>
        <p:nvSpPr>
          <p:cNvPr id="235" name="Shape 235"/>
          <p:cNvSpPr/>
          <p:nvPr/>
        </p:nvSpPr>
        <p:spPr>
          <a:xfrm>
            <a:off x="19560556" y="4827862"/>
            <a:ext cx="1171576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呈现</a:t>
            </a:r>
          </a:p>
        </p:txBody>
      </p:sp>
      <p:sp>
        <p:nvSpPr>
          <p:cNvPr id="236" name="Shape 236"/>
          <p:cNvSpPr/>
          <p:nvPr/>
        </p:nvSpPr>
        <p:spPr>
          <a:xfrm>
            <a:off x="12115970" y="4827862"/>
            <a:ext cx="1171576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过滤</a:t>
            </a:r>
          </a:p>
        </p:txBody>
      </p:sp>
      <p:sp>
        <p:nvSpPr>
          <p:cNvPr id="237" name="Shape 237"/>
          <p:cNvSpPr/>
          <p:nvPr/>
        </p:nvSpPr>
        <p:spPr>
          <a:xfrm>
            <a:off x="14015550" y="4827862"/>
            <a:ext cx="1171576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挖掘</a:t>
            </a:r>
          </a:p>
        </p:txBody>
      </p:sp>
      <p:sp>
        <p:nvSpPr>
          <p:cNvPr id="238" name="Shape 238"/>
          <p:cNvSpPr/>
          <p:nvPr/>
        </p:nvSpPr>
        <p:spPr>
          <a:xfrm>
            <a:off x="2018274" y="7728384"/>
            <a:ext cx="5461795" cy="1971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Python </a:t>
            </a:r>
          </a:p>
          <a:p>
            <a: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BeautifulSoup Library</a:t>
            </a:r>
          </a:p>
        </p:txBody>
      </p:sp>
      <p:sp>
        <p:nvSpPr>
          <p:cNvPr id="239" name="Shape 239"/>
          <p:cNvSpPr/>
          <p:nvPr/>
        </p:nvSpPr>
        <p:spPr>
          <a:xfrm>
            <a:off x="10718226" y="7423584"/>
            <a:ext cx="3967064" cy="2581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Python </a:t>
            </a:r>
          </a:p>
          <a:p>
            <a: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Pandas Library</a:t>
            </a:r>
          </a:p>
          <a:p>
            <a: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Numpy Library</a:t>
            </a:r>
          </a:p>
        </p:txBody>
      </p:sp>
      <p:sp>
        <p:nvSpPr>
          <p:cNvPr id="240" name="Shape 240"/>
          <p:cNvSpPr/>
          <p:nvPr/>
        </p:nvSpPr>
        <p:spPr>
          <a:xfrm>
            <a:off x="18628644" y="7118784"/>
            <a:ext cx="3035400" cy="319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D3.js</a:t>
            </a:r>
          </a:p>
          <a:p>
            <a: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Processing</a:t>
            </a:r>
          </a:p>
          <a:p>
            <a: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Bootstrap</a:t>
            </a:r>
          </a:p>
        </p:txBody>
      </p:sp>
      <p:sp>
        <p:nvSpPr>
          <p:cNvPr id="241" name="Shape 241"/>
          <p:cNvSpPr/>
          <p:nvPr>
            <p:ph type="ctrTitle"/>
          </p:nvPr>
        </p:nvSpPr>
        <p:spPr>
          <a:xfrm>
            <a:off x="4833937" y="1459430"/>
            <a:ext cx="14716126" cy="2245369"/>
          </a:xfrm>
          <a:prstGeom prst="rect">
            <a:avLst/>
          </a:prstGeom>
        </p:spPr>
        <p:txBody>
          <a:bodyPr/>
          <a:lstStyle>
            <a:lvl1pPr>
              <a:defRPr sz="8500">
                <a:solidFill>
                  <a:srgbClr val="4F4F4F"/>
                </a:solidFill>
              </a:defRPr>
            </a:lvl1pPr>
          </a:lstStyle>
          <a:p>
            <a:pPr/>
            <a:r>
              <a:t>技术方法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>
            <a:off x="10216390" y="5148728"/>
            <a:ext cx="1171576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分析</a:t>
            </a:r>
          </a:p>
        </p:txBody>
      </p:sp>
      <p:sp>
        <p:nvSpPr>
          <p:cNvPr id="244" name="Shape 244"/>
          <p:cNvSpPr/>
          <p:nvPr/>
        </p:nvSpPr>
        <p:spPr>
          <a:xfrm>
            <a:off x="3655383" y="5148728"/>
            <a:ext cx="2187576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原始数据</a:t>
            </a:r>
          </a:p>
        </p:txBody>
      </p:sp>
      <p:sp>
        <p:nvSpPr>
          <p:cNvPr id="245" name="Shape 245"/>
          <p:cNvSpPr/>
          <p:nvPr/>
        </p:nvSpPr>
        <p:spPr>
          <a:xfrm>
            <a:off x="19560556" y="5148728"/>
            <a:ext cx="1171576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呈现</a:t>
            </a:r>
          </a:p>
        </p:txBody>
      </p:sp>
      <p:pic>
        <p:nvPicPr>
          <p:cNvPr id="246" name="Screen Shot 2017-04-10 at 1.49.59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29651"/>
          <a:stretch>
            <a:fillRect/>
          </a:stretch>
        </p:blipFill>
        <p:spPr>
          <a:xfrm>
            <a:off x="2088539" y="6570671"/>
            <a:ext cx="5321265" cy="62768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7" name="Screen Shot 2017-04-10 at 1.55.37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400097" y="6569345"/>
            <a:ext cx="4948825" cy="36187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8" name="Screen Shot 2017-04-10 at 1.56.5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84184" y="9315080"/>
            <a:ext cx="4842400" cy="3618727"/>
          </a:xfrm>
          <a:prstGeom prst="rect">
            <a:avLst/>
          </a:prstGeom>
          <a:ln w="12700">
            <a:miter lim="400000"/>
          </a:ln>
        </p:spPr>
      </p:pic>
      <p:sp>
        <p:nvSpPr>
          <p:cNvPr id="249" name="Shape 249"/>
          <p:cNvSpPr/>
          <p:nvPr/>
        </p:nvSpPr>
        <p:spPr>
          <a:xfrm>
            <a:off x="12115970" y="5148728"/>
            <a:ext cx="1171576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过滤</a:t>
            </a:r>
          </a:p>
        </p:txBody>
      </p:sp>
      <p:sp>
        <p:nvSpPr>
          <p:cNvPr id="250" name="Shape 250"/>
          <p:cNvSpPr/>
          <p:nvPr/>
        </p:nvSpPr>
        <p:spPr>
          <a:xfrm>
            <a:off x="14015550" y="5148728"/>
            <a:ext cx="1171576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挖掘</a:t>
            </a:r>
          </a:p>
        </p:txBody>
      </p:sp>
      <p:pic>
        <p:nvPicPr>
          <p:cNvPr id="251" name="Screen Shot 2017-04-09 at 4.37.18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740242" y="6870713"/>
            <a:ext cx="5599692" cy="3015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Screen Shot 2017-04-09 at 5.15.11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7735568" y="10142521"/>
            <a:ext cx="5609040" cy="3015992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253"/>
          <p:cNvSpPr/>
          <p:nvPr/>
        </p:nvSpPr>
        <p:spPr>
          <a:xfrm>
            <a:off x="8799512" y="2475395"/>
            <a:ext cx="6784976" cy="11715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5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数据可视化分析方法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Untitled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83298" y="5236221"/>
            <a:ext cx="23468204" cy="6394197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256"/>
          <p:cNvSpPr/>
          <p:nvPr/>
        </p:nvSpPr>
        <p:spPr>
          <a:xfrm>
            <a:off x="4833937" y="1526588"/>
            <a:ext cx="14716126" cy="1862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defTabSz="714732">
              <a:defRPr b="1" sz="9744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设计草案</a:t>
            </a:r>
          </a:p>
        </p:txBody>
      </p:sp>
      <p:sp>
        <p:nvSpPr>
          <p:cNvPr id="257" name="Shape 257"/>
          <p:cNvSpPr/>
          <p:nvPr/>
        </p:nvSpPr>
        <p:spPr>
          <a:xfrm>
            <a:off x="1460178" y="12781047"/>
            <a:ext cx="21641444" cy="1"/>
          </a:xfrm>
          <a:prstGeom prst="line">
            <a:avLst/>
          </a:prstGeom>
          <a:ln w="63500">
            <a:solidFill>
              <a:schemeClr val="accent4">
                <a:hueOff val="384618"/>
                <a:satOff val="3869"/>
                <a:lumOff val="5802"/>
                <a:alpha val="31845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258" name="Shape 258"/>
          <p:cNvSpPr/>
          <p:nvPr/>
        </p:nvSpPr>
        <p:spPr>
          <a:xfrm flipV="1">
            <a:off x="18927837" y="6937659"/>
            <a:ext cx="1" cy="55085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259" name="Shape 259"/>
          <p:cNvSpPr/>
          <p:nvPr/>
        </p:nvSpPr>
        <p:spPr>
          <a:xfrm>
            <a:off x="17961049" y="6460971"/>
            <a:ext cx="1933576" cy="39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为什么女大学生居多？</a:t>
            </a:r>
          </a:p>
        </p:txBody>
      </p:sp>
      <p:sp>
        <p:nvSpPr>
          <p:cNvPr id="260" name="Shape 260"/>
          <p:cNvSpPr/>
          <p:nvPr/>
        </p:nvSpPr>
        <p:spPr>
          <a:xfrm>
            <a:off x="7231023" y="8148260"/>
            <a:ext cx="14049161" cy="4057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21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261" name="Shape 261"/>
          <p:cNvSpPr/>
          <p:nvPr/>
        </p:nvSpPr>
        <p:spPr>
          <a:xfrm>
            <a:off x="21444103" y="9972342"/>
            <a:ext cx="561976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影响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Untitled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954" y="3146586"/>
            <a:ext cx="23686726" cy="9820321"/>
          </a:xfrm>
          <a:prstGeom prst="rect">
            <a:avLst/>
          </a:prstGeom>
          <a:ln w="12700">
            <a:miter lim="400000"/>
          </a:ln>
        </p:spPr>
      </p:pic>
      <p:sp>
        <p:nvSpPr>
          <p:cNvPr id="264" name="Shape 264"/>
          <p:cNvSpPr/>
          <p:nvPr/>
        </p:nvSpPr>
        <p:spPr>
          <a:xfrm>
            <a:off x="4833937" y="1526588"/>
            <a:ext cx="14716126" cy="1862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defTabSz="714732">
              <a:defRPr b="1" sz="9744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设计草案</a:t>
            </a:r>
          </a:p>
        </p:txBody>
      </p:sp>
      <p:sp>
        <p:nvSpPr>
          <p:cNvPr id="265" name="Shape 265"/>
          <p:cNvSpPr/>
          <p:nvPr/>
        </p:nvSpPr>
        <p:spPr>
          <a:xfrm flipV="1">
            <a:off x="18927837" y="6937659"/>
            <a:ext cx="1" cy="550851"/>
          </a:xfrm>
          <a:prstGeom prst="line">
            <a:avLst/>
          </a:prstGeom>
          <a:ln w="127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266" name="Shape 266"/>
          <p:cNvSpPr/>
          <p:nvPr/>
        </p:nvSpPr>
        <p:spPr>
          <a:xfrm>
            <a:off x="17961049" y="6460971"/>
            <a:ext cx="1933576" cy="396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为什么女大学生居多？</a:t>
            </a:r>
          </a:p>
        </p:txBody>
      </p:sp>
      <p:sp>
        <p:nvSpPr>
          <p:cNvPr id="267" name="Shape 267"/>
          <p:cNvSpPr/>
          <p:nvPr/>
        </p:nvSpPr>
        <p:spPr>
          <a:xfrm>
            <a:off x="11135173" y="5078079"/>
            <a:ext cx="6146775" cy="16063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9827" y="0"/>
                </a:lnTo>
                <a:lnTo>
                  <a:pt x="9827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FFD479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268" name="Shape 268"/>
          <p:cNvSpPr/>
          <p:nvPr/>
        </p:nvSpPr>
        <p:spPr>
          <a:xfrm>
            <a:off x="7231023" y="8148260"/>
            <a:ext cx="14049161" cy="40577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19213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</a:path>
            </a:pathLst>
          </a:cu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</a:p>
        </p:txBody>
      </p:sp>
      <p:sp>
        <p:nvSpPr>
          <p:cNvPr id="269" name="Shape 269"/>
          <p:cNvSpPr/>
          <p:nvPr/>
        </p:nvSpPr>
        <p:spPr>
          <a:xfrm>
            <a:off x="21444103" y="9972342"/>
            <a:ext cx="561976" cy="422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1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影响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4065130" y="7147488"/>
            <a:ext cx="16633626" cy="1956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lnSpc>
                <a:spcPct val="120000"/>
              </a:lnSpc>
              <a:defRPr b="1"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据阿里大数据负责人介绍，目前在阿里数据平台事业部的服务器上，攒下了超过100PB已处理过的数据，等于104857600个GB。互联网消费越发火热，淘宝，天猫，双十一，正在深刻的影响着我们的生活，这也给数据设计提供了契机</a:t>
            </a:r>
          </a:p>
        </p:txBody>
      </p:sp>
      <p:sp>
        <p:nvSpPr>
          <p:cNvPr id="123" name="Shape 123"/>
          <p:cNvSpPr/>
          <p:nvPr/>
        </p:nvSpPr>
        <p:spPr>
          <a:xfrm>
            <a:off x="4833937" y="4746187"/>
            <a:ext cx="14716126" cy="2276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>
              <a:defRPr b="1" sz="9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数据爆炸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>
            <a:off x="1721439" y="5616894"/>
            <a:ext cx="21611769" cy="314149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72" name="Shape 272"/>
          <p:cNvSpPr/>
          <p:nvPr/>
        </p:nvSpPr>
        <p:spPr>
          <a:xfrm>
            <a:off x="1721439" y="8945757"/>
            <a:ext cx="21611767" cy="1102382"/>
          </a:xfrm>
          <a:prstGeom prst="rect">
            <a:avLst/>
          </a:prstGeom>
          <a:solidFill>
            <a:srgbClr val="F4F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73" name="Shape 273"/>
          <p:cNvSpPr/>
          <p:nvPr/>
        </p:nvSpPr>
        <p:spPr>
          <a:xfrm>
            <a:off x="1721439" y="10175138"/>
            <a:ext cx="21611769" cy="11023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74" name="Shape 274"/>
          <p:cNvSpPr/>
          <p:nvPr/>
        </p:nvSpPr>
        <p:spPr>
          <a:xfrm>
            <a:off x="1721439" y="11310262"/>
            <a:ext cx="21611769" cy="1102382"/>
          </a:xfrm>
          <a:prstGeom prst="rect">
            <a:avLst/>
          </a:prstGeom>
          <a:solidFill>
            <a:srgbClr val="F4F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75" name="Shape 275"/>
          <p:cNvSpPr/>
          <p:nvPr/>
        </p:nvSpPr>
        <p:spPr>
          <a:xfrm>
            <a:off x="1721439" y="4612894"/>
            <a:ext cx="21611767" cy="1102382"/>
          </a:xfrm>
          <a:prstGeom prst="rect">
            <a:avLst/>
          </a:prstGeom>
          <a:solidFill>
            <a:srgbClr val="F4F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276" name="Shape 276"/>
          <p:cNvSpPr/>
          <p:nvPr/>
        </p:nvSpPr>
        <p:spPr>
          <a:xfrm>
            <a:off x="2505379" y="4825947"/>
            <a:ext cx="2822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前期立题，研究</a:t>
            </a:r>
          </a:p>
        </p:txBody>
      </p:sp>
      <p:sp>
        <p:nvSpPr>
          <p:cNvPr id="277" name="Shape 277"/>
          <p:cNvSpPr/>
          <p:nvPr/>
        </p:nvSpPr>
        <p:spPr>
          <a:xfrm>
            <a:off x="2505379" y="5922805"/>
            <a:ext cx="1679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数据收集</a:t>
            </a:r>
          </a:p>
        </p:txBody>
      </p:sp>
      <p:sp>
        <p:nvSpPr>
          <p:cNvPr id="278" name="Shape 278"/>
          <p:cNvSpPr/>
          <p:nvPr/>
        </p:nvSpPr>
        <p:spPr>
          <a:xfrm>
            <a:off x="7314680" y="4864047"/>
            <a:ext cx="918134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85%</a:t>
            </a:r>
          </a:p>
        </p:txBody>
      </p:sp>
      <p:sp>
        <p:nvSpPr>
          <p:cNvPr id="279" name="Shape 279"/>
          <p:cNvSpPr/>
          <p:nvPr/>
        </p:nvSpPr>
        <p:spPr>
          <a:xfrm>
            <a:off x="7314680" y="5922805"/>
            <a:ext cx="960364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70％</a:t>
            </a:r>
          </a:p>
        </p:txBody>
      </p:sp>
      <p:sp>
        <p:nvSpPr>
          <p:cNvPr id="280" name="Shape 280"/>
          <p:cNvSpPr/>
          <p:nvPr/>
        </p:nvSpPr>
        <p:spPr>
          <a:xfrm>
            <a:off x="10127137" y="4825947"/>
            <a:ext cx="3965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互联网时代消费的反思</a:t>
            </a:r>
          </a:p>
        </p:txBody>
      </p:sp>
      <p:sp>
        <p:nvSpPr>
          <p:cNvPr id="281" name="Shape 281"/>
          <p:cNvSpPr/>
          <p:nvPr/>
        </p:nvSpPr>
        <p:spPr>
          <a:xfrm>
            <a:off x="12482590" y="5922805"/>
            <a:ext cx="2441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消费行为数据</a:t>
            </a:r>
          </a:p>
        </p:txBody>
      </p:sp>
      <p:sp>
        <p:nvSpPr>
          <p:cNvPr id="282" name="Shape 282"/>
          <p:cNvSpPr/>
          <p:nvPr/>
        </p:nvSpPr>
        <p:spPr>
          <a:xfrm>
            <a:off x="12482590" y="6875920"/>
            <a:ext cx="3338823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天猫11.11价格数据</a:t>
            </a:r>
          </a:p>
        </p:txBody>
      </p:sp>
      <p:sp>
        <p:nvSpPr>
          <p:cNvPr id="283" name="Shape 283"/>
          <p:cNvSpPr/>
          <p:nvPr/>
        </p:nvSpPr>
        <p:spPr>
          <a:xfrm>
            <a:off x="12482590" y="7829036"/>
            <a:ext cx="2441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快钱理财数据</a:t>
            </a:r>
          </a:p>
        </p:txBody>
      </p:sp>
      <p:sp>
        <p:nvSpPr>
          <p:cNvPr id="284" name="Shape 284"/>
          <p:cNvSpPr/>
          <p:nvPr/>
        </p:nvSpPr>
        <p:spPr>
          <a:xfrm>
            <a:off x="2505379" y="9072757"/>
            <a:ext cx="1679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数据分析</a:t>
            </a:r>
          </a:p>
        </p:txBody>
      </p:sp>
      <p:sp>
        <p:nvSpPr>
          <p:cNvPr id="285" name="Shape 285"/>
          <p:cNvSpPr/>
          <p:nvPr/>
        </p:nvSpPr>
        <p:spPr>
          <a:xfrm>
            <a:off x="7314680" y="9072757"/>
            <a:ext cx="960364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40％</a:t>
            </a:r>
          </a:p>
        </p:txBody>
      </p:sp>
      <p:sp>
        <p:nvSpPr>
          <p:cNvPr id="286" name="Shape 286"/>
          <p:cNvSpPr/>
          <p:nvPr/>
        </p:nvSpPr>
        <p:spPr>
          <a:xfrm>
            <a:off x="10127136" y="9072757"/>
            <a:ext cx="8201225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技术已掌握，初步分析：python Pandas Numpy</a:t>
            </a:r>
          </a:p>
        </p:txBody>
      </p:sp>
      <p:sp>
        <p:nvSpPr>
          <p:cNvPr id="287" name="Shape 287"/>
          <p:cNvSpPr/>
          <p:nvPr/>
        </p:nvSpPr>
        <p:spPr>
          <a:xfrm>
            <a:off x="2505379" y="10316478"/>
            <a:ext cx="2060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可视化设计</a:t>
            </a:r>
          </a:p>
        </p:txBody>
      </p:sp>
      <p:sp>
        <p:nvSpPr>
          <p:cNvPr id="288" name="Shape 288"/>
          <p:cNvSpPr/>
          <p:nvPr/>
        </p:nvSpPr>
        <p:spPr>
          <a:xfrm>
            <a:off x="7314680" y="10316478"/>
            <a:ext cx="960364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10％</a:t>
            </a:r>
          </a:p>
        </p:txBody>
      </p:sp>
      <p:sp>
        <p:nvSpPr>
          <p:cNvPr id="289" name="Shape 289"/>
          <p:cNvSpPr/>
          <p:nvPr/>
        </p:nvSpPr>
        <p:spPr>
          <a:xfrm>
            <a:off x="10127136" y="10316478"/>
            <a:ext cx="5744817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掌握初步技术：D3.js, processing</a:t>
            </a:r>
          </a:p>
        </p:txBody>
      </p:sp>
      <p:sp>
        <p:nvSpPr>
          <p:cNvPr id="290" name="Shape 290"/>
          <p:cNvSpPr/>
          <p:nvPr/>
        </p:nvSpPr>
        <p:spPr>
          <a:xfrm>
            <a:off x="2505379" y="11560199"/>
            <a:ext cx="2441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网页设计搭建</a:t>
            </a:r>
          </a:p>
        </p:txBody>
      </p:sp>
      <p:sp>
        <p:nvSpPr>
          <p:cNvPr id="291" name="Shape 291"/>
          <p:cNvSpPr/>
          <p:nvPr/>
        </p:nvSpPr>
        <p:spPr>
          <a:xfrm>
            <a:off x="7314680" y="11560199"/>
            <a:ext cx="960364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50％</a:t>
            </a:r>
          </a:p>
        </p:txBody>
      </p:sp>
      <p:sp>
        <p:nvSpPr>
          <p:cNvPr id="292" name="Shape 292"/>
          <p:cNvSpPr/>
          <p:nvPr/>
        </p:nvSpPr>
        <p:spPr>
          <a:xfrm>
            <a:off x="10127136" y="11560199"/>
            <a:ext cx="6697317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网页初步框架：HTML, CSS, Bootstrap</a:t>
            </a:r>
          </a:p>
        </p:txBody>
      </p:sp>
      <p:sp>
        <p:nvSpPr>
          <p:cNvPr id="293" name="Shape 293"/>
          <p:cNvSpPr/>
          <p:nvPr/>
        </p:nvSpPr>
        <p:spPr>
          <a:xfrm>
            <a:off x="17748896" y="5922805"/>
            <a:ext cx="1679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待收集：</a:t>
            </a:r>
          </a:p>
        </p:txBody>
      </p:sp>
      <p:sp>
        <p:nvSpPr>
          <p:cNvPr id="294" name="Shape 294"/>
          <p:cNvSpPr/>
          <p:nvPr/>
        </p:nvSpPr>
        <p:spPr>
          <a:xfrm>
            <a:off x="10127137" y="5922805"/>
            <a:ext cx="1679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已收集：</a:t>
            </a:r>
          </a:p>
        </p:txBody>
      </p:sp>
      <p:sp>
        <p:nvSpPr>
          <p:cNvPr id="295" name="Shape 295"/>
          <p:cNvSpPr/>
          <p:nvPr/>
        </p:nvSpPr>
        <p:spPr>
          <a:xfrm>
            <a:off x="20146933" y="5922805"/>
            <a:ext cx="1679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调查问卷</a:t>
            </a:r>
          </a:p>
        </p:txBody>
      </p:sp>
      <p:sp>
        <p:nvSpPr>
          <p:cNvPr id="296" name="Shape 296"/>
          <p:cNvSpPr/>
          <p:nvPr/>
        </p:nvSpPr>
        <p:spPr>
          <a:xfrm>
            <a:off x="20199046" y="6875920"/>
            <a:ext cx="1679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平台调查</a:t>
            </a:r>
          </a:p>
        </p:txBody>
      </p:sp>
      <p:sp>
        <p:nvSpPr>
          <p:cNvPr id="297" name="Shape 297"/>
          <p:cNvSpPr/>
          <p:nvPr/>
        </p:nvSpPr>
        <p:spPr>
          <a:xfrm>
            <a:off x="20199046" y="7829036"/>
            <a:ext cx="1679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事件调查</a:t>
            </a:r>
          </a:p>
        </p:txBody>
      </p:sp>
      <p:sp>
        <p:nvSpPr>
          <p:cNvPr id="298" name="Shape 298"/>
          <p:cNvSpPr/>
          <p:nvPr/>
        </p:nvSpPr>
        <p:spPr>
          <a:xfrm>
            <a:off x="4833937" y="1526588"/>
            <a:ext cx="14716126" cy="1862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defTabSz="714732">
              <a:defRPr b="1" sz="9744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项目进度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/>
          <p:nvPr/>
        </p:nvSpPr>
        <p:spPr>
          <a:xfrm>
            <a:off x="4833937" y="1653588"/>
            <a:ext cx="14716126" cy="1862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defTabSz="714732">
              <a:defRPr b="1" sz="9744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可行性分析</a:t>
            </a:r>
          </a:p>
        </p:txBody>
      </p:sp>
      <p:sp>
        <p:nvSpPr>
          <p:cNvPr id="301" name="Shape 301"/>
          <p:cNvSpPr/>
          <p:nvPr/>
        </p:nvSpPr>
        <p:spPr>
          <a:xfrm>
            <a:off x="19810677" y="6194188"/>
            <a:ext cx="1786360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Bootstrap</a:t>
            </a:r>
          </a:p>
        </p:txBody>
      </p:sp>
      <p:sp>
        <p:nvSpPr>
          <p:cNvPr id="302" name="Shape 302"/>
          <p:cNvSpPr/>
          <p:nvPr/>
        </p:nvSpPr>
        <p:spPr>
          <a:xfrm>
            <a:off x="15061941" y="6194188"/>
            <a:ext cx="1038126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Web:</a:t>
            </a:r>
          </a:p>
        </p:txBody>
      </p:sp>
      <p:sp>
        <p:nvSpPr>
          <p:cNvPr id="303" name="Shape 303"/>
          <p:cNvSpPr/>
          <p:nvPr/>
        </p:nvSpPr>
        <p:spPr>
          <a:xfrm>
            <a:off x="19656181" y="7781080"/>
            <a:ext cx="2146152" cy="1057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Processing</a:t>
            </a:r>
          </a:p>
          <a:p>
            <a: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D3.js</a:t>
            </a:r>
          </a:p>
        </p:txBody>
      </p:sp>
      <p:sp>
        <p:nvSpPr>
          <p:cNvPr id="304" name="Shape 304"/>
          <p:cNvSpPr/>
          <p:nvPr/>
        </p:nvSpPr>
        <p:spPr>
          <a:xfrm>
            <a:off x="14980963" y="7421902"/>
            <a:ext cx="2393765" cy="600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Visualization:</a:t>
            </a:r>
          </a:p>
        </p:txBody>
      </p:sp>
      <p:sp>
        <p:nvSpPr>
          <p:cNvPr id="305" name="Shape 305"/>
          <p:cNvSpPr/>
          <p:nvPr/>
        </p:nvSpPr>
        <p:spPr>
          <a:xfrm>
            <a:off x="2603046" y="4941075"/>
            <a:ext cx="1184276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数据：</a:t>
            </a:r>
          </a:p>
        </p:txBody>
      </p:sp>
      <p:sp>
        <p:nvSpPr>
          <p:cNvPr id="306" name="Shape 306"/>
          <p:cNvSpPr/>
          <p:nvPr/>
        </p:nvSpPr>
        <p:spPr>
          <a:xfrm>
            <a:off x="14759432" y="4941075"/>
            <a:ext cx="1184276" cy="625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7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技术：</a:t>
            </a:r>
          </a:p>
        </p:txBody>
      </p:sp>
      <p:sp>
        <p:nvSpPr>
          <p:cNvPr id="307" name="Shape 307"/>
          <p:cNvSpPr/>
          <p:nvPr/>
        </p:nvSpPr>
        <p:spPr>
          <a:xfrm>
            <a:off x="2750558" y="6065349"/>
            <a:ext cx="2441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消费行为数据</a:t>
            </a:r>
          </a:p>
        </p:txBody>
      </p:sp>
      <p:sp>
        <p:nvSpPr>
          <p:cNvPr id="308" name="Shape 308"/>
          <p:cNvSpPr/>
          <p:nvPr/>
        </p:nvSpPr>
        <p:spPr>
          <a:xfrm>
            <a:off x="2750558" y="7018464"/>
            <a:ext cx="3338824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天猫11.11价格数据</a:t>
            </a:r>
          </a:p>
        </p:txBody>
      </p:sp>
      <p:sp>
        <p:nvSpPr>
          <p:cNvPr id="309" name="Shape 309"/>
          <p:cNvSpPr/>
          <p:nvPr/>
        </p:nvSpPr>
        <p:spPr>
          <a:xfrm>
            <a:off x="2750558" y="7971580"/>
            <a:ext cx="2441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快钱理财数据</a:t>
            </a:r>
          </a:p>
        </p:txBody>
      </p:sp>
      <p:sp>
        <p:nvSpPr>
          <p:cNvPr id="310" name="Shape 310"/>
          <p:cNvSpPr/>
          <p:nvPr/>
        </p:nvSpPr>
        <p:spPr>
          <a:xfrm>
            <a:off x="8491722" y="6065349"/>
            <a:ext cx="1679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调查问卷</a:t>
            </a:r>
          </a:p>
        </p:txBody>
      </p:sp>
      <p:sp>
        <p:nvSpPr>
          <p:cNvPr id="311" name="Shape 311"/>
          <p:cNvSpPr/>
          <p:nvPr/>
        </p:nvSpPr>
        <p:spPr>
          <a:xfrm>
            <a:off x="8543835" y="7018463"/>
            <a:ext cx="1679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平台调查</a:t>
            </a:r>
          </a:p>
        </p:txBody>
      </p:sp>
      <p:sp>
        <p:nvSpPr>
          <p:cNvPr id="312" name="Shape 312"/>
          <p:cNvSpPr/>
          <p:nvPr/>
        </p:nvSpPr>
        <p:spPr>
          <a:xfrm>
            <a:off x="8543835" y="7971579"/>
            <a:ext cx="167957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事件调查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Screen Shot 2017-04-10 at 8.20.4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047" y="8359513"/>
            <a:ext cx="7108324" cy="4042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Screen Shot 2017-04-10 at 8.20.41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09297" y="4030296"/>
            <a:ext cx="7816517" cy="390283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Screen Shot 2017-04-10 at 8.20.34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8186" y="3956184"/>
            <a:ext cx="7114047" cy="4051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Screen Shot 2017-04-10 at 8.20.13 P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39465" y="3987687"/>
            <a:ext cx="7223635" cy="3988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Screen Shot 2017-04-10 at 8.45.50 P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356724" y="8355415"/>
            <a:ext cx="6989117" cy="4013890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creen Shot 2017-04-10 at 8.45.43 PM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6414525" y="8355415"/>
            <a:ext cx="7006061" cy="4013890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hape 320"/>
          <p:cNvSpPr/>
          <p:nvPr/>
        </p:nvSpPr>
        <p:spPr>
          <a:xfrm>
            <a:off x="4833937" y="1653588"/>
            <a:ext cx="14716126" cy="18625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defTabSz="714732">
              <a:defRPr b="1" sz="9744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storytelling参考案例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/>
        </p:nvSpPr>
        <p:spPr>
          <a:xfrm>
            <a:off x="11479212" y="6342062"/>
            <a:ext cx="1425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谢谢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ctrTitle"/>
          </p:nvPr>
        </p:nvSpPr>
        <p:spPr>
          <a:xfrm>
            <a:off x="4833937" y="4746187"/>
            <a:ext cx="14716126" cy="2276476"/>
          </a:xfrm>
          <a:prstGeom prst="rect">
            <a:avLst/>
          </a:prstGeom>
        </p:spPr>
        <p:txBody>
          <a:bodyPr/>
          <a:lstStyle>
            <a:lvl1pPr>
              <a:defRPr sz="9000"/>
            </a:lvl1pPr>
          </a:lstStyle>
          <a:p>
            <a:pPr/>
            <a:r>
              <a:t>危机爆发</a:t>
            </a:r>
          </a:p>
        </p:txBody>
      </p:sp>
      <p:sp>
        <p:nvSpPr>
          <p:cNvPr id="126" name="Shape 126"/>
          <p:cNvSpPr/>
          <p:nvPr/>
        </p:nvSpPr>
        <p:spPr>
          <a:xfrm>
            <a:off x="3875187" y="7101696"/>
            <a:ext cx="16633626" cy="676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>
              <a:defRPr b="1" sz="3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剁手党   恶意透支  卡奴  “卡付卡”  超前消费  校园贷  裸贷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creen Shot 2017-04-12 at 4.43.45 PM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9442"/>
          <a:stretch>
            <a:fillRect/>
          </a:stretch>
        </p:blipFill>
        <p:spPr>
          <a:xfrm>
            <a:off x="3417887" y="2258850"/>
            <a:ext cx="17548090" cy="2695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3759" y="5765772"/>
            <a:ext cx="12676482" cy="70331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creen Shot 2017-04-12 at 4.46.2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1098" y="1249840"/>
            <a:ext cx="12846306" cy="5457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2" name="Screen Shot 2017-04-12 at 4.48.18 PM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7224"/>
          <a:stretch>
            <a:fillRect/>
          </a:stretch>
        </p:blipFill>
        <p:spPr>
          <a:xfrm>
            <a:off x="2732226" y="6750545"/>
            <a:ext cx="20094872" cy="14107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Screen Shot 2017-04-12 at 4.48.18 PM.png"/>
          <p:cNvPicPr>
            <a:picLocks noChangeAspect="1"/>
          </p:cNvPicPr>
          <p:nvPr/>
        </p:nvPicPr>
        <p:blipFill>
          <a:blip r:embed="rId3">
            <a:extLst/>
          </a:blip>
          <a:srcRect l="0" t="27297" r="0" b="11364"/>
          <a:stretch>
            <a:fillRect/>
          </a:stretch>
        </p:blipFill>
        <p:spPr>
          <a:xfrm>
            <a:off x="4774826" y="7976598"/>
            <a:ext cx="14900256" cy="50223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2700392" y="4772118"/>
            <a:ext cx="15395576" cy="15652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>
            <a:lvl1pPr algn="l">
              <a:defRPr b="1" sz="8000">
                <a:solidFill>
                  <a:srgbClr val="72798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数据解读：互联网时代消费的反思</a:t>
            </a:r>
          </a:p>
        </p:txBody>
      </p:sp>
      <p:sp>
        <p:nvSpPr>
          <p:cNvPr id="136" name="Shape 136"/>
          <p:cNvSpPr/>
          <p:nvPr/>
        </p:nvSpPr>
        <p:spPr>
          <a:xfrm>
            <a:off x="2647471" y="2862262"/>
            <a:ext cx="2695576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设计目的：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2647471" y="2862262"/>
            <a:ext cx="5235576" cy="8540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 sz="40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互联网时代消费的反思</a:t>
            </a:r>
          </a:p>
        </p:txBody>
      </p:sp>
      <p:sp>
        <p:nvSpPr>
          <p:cNvPr id="139" name="Shape 139"/>
          <p:cNvSpPr/>
          <p:nvPr/>
        </p:nvSpPr>
        <p:spPr>
          <a:xfrm>
            <a:off x="2647471" y="4994368"/>
            <a:ext cx="12068176" cy="1336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6700">
                <a:solidFill>
                  <a:srgbClr val="72798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互联网时代消费是可持续的吗？</a:t>
            </a:r>
          </a:p>
        </p:txBody>
      </p:sp>
      <p:sp>
        <p:nvSpPr>
          <p:cNvPr id="140" name="Shape 140"/>
          <p:cNvSpPr/>
          <p:nvPr/>
        </p:nvSpPr>
        <p:spPr>
          <a:xfrm>
            <a:off x="2647471" y="6677833"/>
            <a:ext cx="18875376" cy="1336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6700">
                <a:solidFill>
                  <a:srgbClr val="72798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互联网电商是在服务着我们，还是在奴役着我们？</a:t>
            </a:r>
          </a:p>
        </p:txBody>
      </p:sp>
      <p:sp>
        <p:nvSpPr>
          <p:cNvPr id="141" name="Shape 141"/>
          <p:cNvSpPr/>
          <p:nvPr/>
        </p:nvSpPr>
        <p:spPr>
          <a:xfrm>
            <a:off x="2647471" y="8361298"/>
            <a:ext cx="15471776" cy="1336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6700">
                <a:solidFill>
                  <a:srgbClr val="727983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为什么在各种负面事件中，大学生居多？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/>
        </p:nvSpPr>
        <p:spPr>
          <a:xfrm>
            <a:off x="12187180" y="4402320"/>
            <a:ext cx="6107515" cy="85155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44" name="Shape 144"/>
          <p:cNvSpPr/>
          <p:nvPr/>
        </p:nvSpPr>
        <p:spPr>
          <a:xfrm>
            <a:off x="-18345" y="4402320"/>
            <a:ext cx="6107515" cy="85155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45" name="Shape 145"/>
          <p:cNvSpPr/>
          <p:nvPr/>
        </p:nvSpPr>
        <p:spPr>
          <a:xfrm>
            <a:off x="18289942" y="4402320"/>
            <a:ext cx="6107515" cy="8515591"/>
          </a:xfrm>
          <a:prstGeom prst="rect">
            <a:avLst/>
          </a:prstGeom>
          <a:solidFill>
            <a:srgbClr val="F4F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46" name="Shape 146"/>
          <p:cNvSpPr/>
          <p:nvPr/>
        </p:nvSpPr>
        <p:spPr>
          <a:xfrm>
            <a:off x="6084417" y="4402320"/>
            <a:ext cx="6107516" cy="8515590"/>
          </a:xfrm>
          <a:prstGeom prst="rect">
            <a:avLst/>
          </a:prstGeom>
          <a:solidFill>
            <a:srgbClr val="F4F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47" name="Shape 147"/>
          <p:cNvSpPr/>
          <p:nvPr>
            <p:ph type="ctrTitle"/>
          </p:nvPr>
        </p:nvSpPr>
        <p:spPr>
          <a:xfrm>
            <a:off x="4833937" y="1344443"/>
            <a:ext cx="14716126" cy="1862512"/>
          </a:xfrm>
          <a:prstGeom prst="rect">
            <a:avLst/>
          </a:prstGeom>
        </p:spPr>
        <p:txBody>
          <a:bodyPr/>
          <a:lstStyle/>
          <a:p>
            <a:pPr/>
            <a:r>
              <a:t>Story Telling</a:t>
            </a:r>
          </a:p>
        </p:txBody>
      </p:sp>
      <p:sp>
        <p:nvSpPr>
          <p:cNvPr id="148" name="Shape 148"/>
          <p:cNvSpPr/>
          <p:nvPr/>
        </p:nvSpPr>
        <p:spPr>
          <a:xfrm>
            <a:off x="2327514" y="5071037"/>
            <a:ext cx="1425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花钱</a:t>
            </a:r>
          </a:p>
        </p:txBody>
      </p:sp>
      <p:sp>
        <p:nvSpPr>
          <p:cNvPr id="149" name="Shape 149"/>
          <p:cNvSpPr/>
          <p:nvPr/>
        </p:nvSpPr>
        <p:spPr>
          <a:xfrm>
            <a:off x="8425387" y="5071037"/>
            <a:ext cx="1425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赚钱</a:t>
            </a:r>
          </a:p>
        </p:txBody>
      </p:sp>
      <p:sp>
        <p:nvSpPr>
          <p:cNvPr id="150" name="Shape 150"/>
          <p:cNvSpPr/>
          <p:nvPr/>
        </p:nvSpPr>
        <p:spPr>
          <a:xfrm>
            <a:off x="14533036" y="5071037"/>
            <a:ext cx="1425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借钱</a:t>
            </a:r>
          </a:p>
        </p:txBody>
      </p:sp>
      <p:sp>
        <p:nvSpPr>
          <p:cNvPr id="151" name="Shape 151"/>
          <p:cNvSpPr/>
          <p:nvPr/>
        </p:nvSpPr>
        <p:spPr>
          <a:xfrm>
            <a:off x="20630909" y="5071037"/>
            <a:ext cx="1425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还钱</a:t>
            </a:r>
          </a:p>
        </p:txBody>
      </p:sp>
      <p:sp>
        <p:nvSpPr>
          <p:cNvPr id="152" name="Shape 152"/>
          <p:cNvSpPr/>
          <p:nvPr/>
        </p:nvSpPr>
        <p:spPr>
          <a:xfrm>
            <a:off x="1184514" y="7129519"/>
            <a:ext cx="2644776" cy="65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是否是沉迷网购</a:t>
            </a:r>
          </a:p>
        </p:txBody>
      </p:sp>
      <p:sp>
        <p:nvSpPr>
          <p:cNvPr id="153" name="Shape 153"/>
          <p:cNvSpPr/>
          <p:nvPr/>
        </p:nvSpPr>
        <p:spPr>
          <a:xfrm>
            <a:off x="1184514" y="8334678"/>
            <a:ext cx="3711576" cy="65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是否容易受到促销影响</a:t>
            </a:r>
          </a:p>
        </p:txBody>
      </p:sp>
      <p:sp>
        <p:nvSpPr>
          <p:cNvPr id="154" name="Shape 154"/>
          <p:cNvSpPr/>
          <p:nvPr/>
        </p:nvSpPr>
        <p:spPr>
          <a:xfrm>
            <a:off x="7314217" y="8334678"/>
            <a:ext cx="3000376" cy="65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对钱的态度是什么</a:t>
            </a:r>
          </a:p>
        </p:txBody>
      </p:sp>
      <p:sp>
        <p:nvSpPr>
          <p:cNvPr id="155" name="Shape 155"/>
          <p:cNvSpPr/>
          <p:nvPr/>
        </p:nvSpPr>
        <p:spPr>
          <a:xfrm>
            <a:off x="7314217" y="7129519"/>
            <a:ext cx="3355976" cy="65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不同人群的理财意识</a:t>
            </a:r>
          </a:p>
        </p:txBody>
      </p:sp>
      <p:sp>
        <p:nvSpPr>
          <p:cNvPr id="156" name="Shape 156"/>
          <p:cNvSpPr/>
          <p:nvPr/>
        </p:nvSpPr>
        <p:spPr>
          <a:xfrm>
            <a:off x="7314217" y="9539837"/>
            <a:ext cx="3810373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同一人群对消费和理财</a:t>
            </a:r>
          </a:p>
          <a:p>
            <a: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的意识是否平衡</a:t>
            </a:r>
          </a:p>
        </p:txBody>
      </p:sp>
      <p:sp>
        <p:nvSpPr>
          <p:cNvPr id="157" name="Shape 157"/>
          <p:cNvSpPr/>
          <p:nvPr/>
        </p:nvSpPr>
        <p:spPr>
          <a:xfrm>
            <a:off x="13380260" y="7129519"/>
            <a:ext cx="3099173" cy="65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裸贷等 贷款事件点</a:t>
            </a:r>
          </a:p>
        </p:txBody>
      </p:sp>
      <p:sp>
        <p:nvSpPr>
          <p:cNvPr id="158" name="Shape 158"/>
          <p:cNvSpPr/>
          <p:nvPr/>
        </p:nvSpPr>
        <p:spPr>
          <a:xfrm>
            <a:off x="13380260" y="8080678"/>
            <a:ext cx="3810373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消费贷使用人群消费数</a:t>
            </a:r>
          </a:p>
          <a:p>
            <a: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据分析</a:t>
            </a:r>
          </a:p>
        </p:txBody>
      </p:sp>
      <p:sp>
        <p:nvSpPr>
          <p:cNvPr id="159" name="Shape 159"/>
          <p:cNvSpPr/>
          <p:nvPr/>
        </p:nvSpPr>
        <p:spPr>
          <a:xfrm>
            <a:off x="13380260" y="9539837"/>
            <a:ext cx="3099173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消费贷商家在怎样</a:t>
            </a:r>
          </a:p>
          <a:p>
            <a: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引诱／误导我们</a:t>
            </a:r>
          </a:p>
        </p:txBody>
      </p:sp>
      <p:sp>
        <p:nvSpPr>
          <p:cNvPr id="160" name="Shape 160"/>
          <p:cNvSpPr/>
          <p:nvPr/>
        </p:nvSpPr>
        <p:spPr>
          <a:xfrm>
            <a:off x="19581703" y="7202659"/>
            <a:ext cx="3606884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你意识到了下个月要还多少钱吗？</a:t>
            </a:r>
          </a:p>
        </p:txBody>
      </p:sp>
      <p:sp>
        <p:nvSpPr>
          <p:cNvPr id="161" name="Shape 161"/>
          <p:cNvSpPr/>
          <p:nvPr/>
        </p:nvSpPr>
        <p:spPr>
          <a:xfrm>
            <a:off x="19581703" y="8837449"/>
            <a:ext cx="3606884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消费贷的还钱机制是什么</a:t>
            </a:r>
          </a:p>
        </p:txBody>
      </p:sp>
      <p:sp>
        <p:nvSpPr>
          <p:cNvPr id="162" name="Shape 162"/>
          <p:cNvSpPr/>
          <p:nvPr/>
        </p:nvSpPr>
        <p:spPr>
          <a:xfrm>
            <a:off x="1184514" y="9539837"/>
            <a:ext cx="3711576" cy="65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电商在怎样引诱着我们</a:t>
            </a:r>
          </a:p>
        </p:txBody>
      </p:sp>
      <p:sp>
        <p:nvSpPr>
          <p:cNvPr id="163" name="Shape 163"/>
          <p:cNvSpPr/>
          <p:nvPr/>
        </p:nvSpPr>
        <p:spPr>
          <a:xfrm>
            <a:off x="13380260" y="11174627"/>
            <a:ext cx="1577976" cy="65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超前消费</a:t>
            </a:r>
          </a:p>
        </p:txBody>
      </p:sp>
      <p:sp>
        <p:nvSpPr>
          <p:cNvPr id="164" name="Shape 164"/>
          <p:cNvSpPr/>
          <p:nvPr/>
        </p:nvSpPr>
        <p:spPr>
          <a:xfrm>
            <a:off x="7314217" y="11174627"/>
            <a:ext cx="3355976" cy="65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大学生的特征是什么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/>
        </p:nvSpPr>
        <p:spPr>
          <a:xfrm>
            <a:off x="12187180" y="4402320"/>
            <a:ext cx="6107515" cy="85155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-18345" y="4402320"/>
            <a:ext cx="6107515" cy="851559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68" name="Shape 168"/>
          <p:cNvSpPr/>
          <p:nvPr/>
        </p:nvSpPr>
        <p:spPr>
          <a:xfrm>
            <a:off x="18289942" y="4402320"/>
            <a:ext cx="6107515" cy="8515591"/>
          </a:xfrm>
          <a:prstGeom prst="rect">
            <a:avLst/>
          </a:prstGeom>
          <a:solidFill>
            <a:srgbClr val="F4F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69" name="Shape 169"/>
          <p:cNvSpPr/>
          <p:nvPr/>
        </p:nvSpPr>
        <p:spPr>
          <a:xfrm>
            <a:off x="6084417" y="4402320"/>
            <a:ext cx="6107516" cy="8515590"/>
          </a:xfrm>
          <a:prstGeom prst="rect">
            <a:avLst/>
          </a:prstGeom>
          <a:solidFill>
            <a:srgbClr val="F4F6F8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</a:p>
        </p:txBody>
      </p:sp>
      <p:sp>
        <p:nvSpPr>
          <p:cNvPr id="170" name="Shape 170"/>
          <p:cNvSpPr/>
          <p:nvPr>
            <p:ph type="ctrTitle"/>
          </p:nvPr>
        </p:nvSpPr>
        <p:spPr>
          <a:xfrm>
            <a:off x="4833937" y="1344443"/>
            <a:ext cx="14716126" cy="1862512"/>
          </a:xfrm>
          <a:prstGeom prst="rect">
            <a:avLst/>
          </a:prstGeom>
        </p:spPr>
        <p:txBody>
          <a:bodyPr/>
          <a:lstStyle>
            <a:lvl1pPr defTabSz="714732">
              <a:defRPr sz="9744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对应数据</a:t>
            </a:r>
          </a:p>
        </p:txBody>
      </p:sp>
      <p:sp>
        <p:nvSpPr>
          <p:cNvPr id="171" name="Shape 171"/>
          <p:cNvSpPr/>
          <p:nvPr/>
        </p:nvSpPr>
        <p:spPr>
          <a:xfrm>
            <a:off x="2327514" y="5071037"/>
            <a:ext cx="1425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花钱</a:t>
            </a:r>
          </a:p>
        </p:txBody>
      </p:sp>
      <p:sp>
        <p:nvSpPr>
          <p:cNvPr id="172" name="Shape 172"/>
          <p:cNvSpPr/>
          <p:nvPr/>
        </p:nvSpPr>
        <p:spPr>
          <a:xfrm>
            <a:off x="8425387" y="5071037"/>
            <a:ext cx="1425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赚钱</a:t>
            </a:r>
          </a:p>
        </p:txBody>
      </p:sp>
      <p:sp>
        <p:nvSpPr>
          <p:cNvPr id="173" name="Shape 173"/>
          <p:cNvSpPr/>
          <p:nvPr/>
        </p:nvSpPr>
        <p:spPr>
          <a:xfrm>
            <a:off x="14533036" y="5071037"/>
            <a:ext cx="1425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借钱</a:t>
            </a:r>
          </a:p>
        </p:txBody>
      </p:sp>
      <p:sp>
        <p:nvSpPr>
          <p:cNvPr id="174" name="Shape 174"/>
          <p:cNvSpPr/>
          <p:nvPr/>
        </p:nvSpPr>
        <p:spPr>
          <a:xfrm>
            <a:off x="20630909" y="5071037"/>
            <a:ext cx="1425576" cy="1031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b="1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还钱</a:t>
            </a:r>
          </a:p>
        </p:txBody>
      </p:sp>
      <p:sp>
        <p:nvSpPr>
          <p:cNvPr id="175" name="Shape 175"/>
          <p:cNvSpPr/>
          <p:nvPr/>
        </p:nvSpPr>
        <p:spPr>
          <a:xfrm>
            <a:off x="1713024" y="7129519"/>
            <a:ext cx="2289176" cy="65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天猫消费数据</a:t>
            </a:r>
          </a:p>
        </p:txBody>
      </p:sp>
      <p:sp>
        <p:nvSpPr>
          <p:cNvPr id="176" name="Shape 176"/>
          <p:cNvSpPr/>
          <p:nvPr/>
        </p:nvSpPr>
        <p:spPr>
          <a:xfrm>
            <a:off x="1713024" y="8334678"/>
            <a:ext cx="2289176" cy="65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京东消费数据</a:t>
            </a:r>
          </a:p>
        </p:txBody>
      </p:sp>
      <p:sp>
        <p:nvSpPr>
          <p:cNvPr id="177" name="Shape 177"/>
          <p:cNvSpPr/>
          <p:nvPr/>
        </p:nvSpPr>
        <p:spPr>
          <a:xfrm>
            <a:off x="7993587" y="8334678"/>
            <a:ext cx="1577976" cy="65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问卷调查</a:t>
            </a:r>
          </a:p>
        </p:txBody>
      </p:sp>
      <p:sp>
        <p:nvSpPr>
          <p:cNvPr id="178" name="Shape 178"/>
          <p:cNvSpPr/>
          <p:nvPr/>
        </p:nvSpPr>
        <p:spPr>
          <a:xfrm>
            <a:off x="7993587" y="7129519"/>
            <a:ext cx="2289176" cy="65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快钱理财数据</a:t>
            </a:r>
          </a:p>
        </p:txBody>
      </p:sp>
      <p:sp>
        <p:nvSpPr>
          <p:cNvPr id="179" name="Shape 179"/>
          <p:cNvSpPr/>
          <p:nvPr/>
        </p:nvSpPr>
        <p:spPr>
          <a:xfrm>
            <a:off x="13562950" y="7129519"/>
            <a:ext cx="3810373" cy="65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消费贷，裸贷 新闻数据</a:t>
            </a:r>
          </a:p>
        </p:txBody>
      </p:sp>
      <p:sp>
        <p:nvSpPr>
          <p:cNvPr id="180" name="Shape 180"/>
          <p:cNvSpPr/>
          <p:nvPr/>
        </p:nvSpPr>
        <p:spPr>
          <a:xfrm>
            <a:off x="13562950" y="8080678"/>
            <a:ext cx="3810373" cy="1158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各借贷平台(借贷宝等)数据分析</a:t>
            </a:r>
          </a:p>
        </p:txBody>
      </p:sp>
      <p:sp>
        <p:nvSpPr>
          <p:cNvPr id="181" name="Shape 181"/>
          <p:cNvSpPr/>
          <p:nvPr/>
        </p:nvSpPr>
        <p:spPr>
          <a:xfrm>
            <a:off x="19581703" y="7144743"/>
            <a:ext cx="3606884" cy="65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>
            <a:lvl1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各借贷平台数据分析</a:t>
            </a:r>
          </a:p>
        </p:txBody>
      </p:sp>
      <p:sp>
        <p:nvSpPr>
          <p:cNvPr id="182" name="Shape 182"/>
          <p:cNvSpPr/>
          <p:nvPr/>
        </p:nvSpPr>
        <p:spPr>
          <a:xfrm>
            <a:off x="1713024" y="9539837"/>
            <a:ext cx="2644776" cy="65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双十一促销数据</a:t>
            </a:r>
          </a:p>
        </p:txBody>
      </p:sp>
      <p:sp>
        <p:nvSpPr>
          <p:cNvPr id="183" name="Shape 183"/>
          <p:cNvSpPr/>
          <p:nvPr/>
        </p:nvSpPr>
        <p:spPr>
          <a:xfrm>
            <a:off x="19581703" y="8334678"/>
            <a:ext cx="1577976" cy="650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l">
              <a:defRPr b="1" sz="2800">
                <a:solidFill>
                  <a:srgbClr val="53585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问卷调查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508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